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4" r:id="rId2"/>
  </p:sldMasterIdLst>
  <p:notesMasterIdLst>
    <p:notesMasterId r:id="rId9"/>
  </p:notesMasterIdLst>
  <p:sldIdLst>
    <p:sldId id="256" r:id="rId3"/>
    <p:sldId id="368" r:id="rId4"/>
    <p:sldId id="369" r:id="rId5"/>
    <p:sldId id="370" r:id="rId6"/>
    <p:sldId id="371" r:id="rId7"/>
    <p:sldId id="365" r:id="rId8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3651" autoAdjust="0"/>
  </p:normalViewPr>
  <p:slideViewPr>
    <p:cSldViewPr>
      <p:cViewPr varScale="1">
        <p:scale>
          <a:sx n="86" d="100"/>
          <a:sy n="86" d="100"/>
        </p:scale>
        <p:origin x="140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Opening statement at the 8</a:t>
            </a:r>
            <a:r>
              <a:rPr lang="en-US" sz="1200" b="0" i="0" u="none" strike="noStrike" kern="1200" cap="none" baseline="3000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Danube Academies Conference, Serbian Academy of Sciences and Arts, 21-21 September 2017, Belgrade</a:t>
            </a:r>
          </a:p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Presentation at Steering Platform on Research and Innovation for Western Balkans and ministerial meeting on research and innovation, 27-28 September 2017, Belgrade</a:t>
            </a:r>
          </a:p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Intervention at the 1</a:t>
            </a:r>
            <a:r>
              <a:rPr lang="en-US" sz="1200" b="0" i="0" u="none" strike="noStrike" kern="1200" cap="none" baseline="3000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Higher Education Danube Conference, 2-3 November 2017, Ulm, Germany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en-GB" smtClean="0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5</a:t>
            </a:fld>
            <a:endParaRPr lang="en-GB">
              <a:solidFill>
                <a:prstClr val="blac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643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6849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3225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840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1779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8606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633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234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799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778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5274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5046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22. 6. 2022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08050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video.nti.sk/rec/?888010JBQP9OQ57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15616" y="4077072"/>
            <a:ext cx="7171951" cy="845607"/>
          </a:xfrm>
        </p:spPr>
        <p:txBody>
          <a:bodyPr>
            <a:normAutofit fontScale="90000"/>
          </a:bodyPr>
          <a:lstStyle/>
          <a:p>
            <a:pPr algn="ctr"/>
            <a:r>
              <a:rPr lang="sk-SK" b="1" dirty="0"/>
              <a:t>PA7 </a:t>
            </a:r>
            <a:r>
              <a:rPr lang="en-US" b="1" dirty="0"/>
              <a:t>activities in Q1-Q2/2022</a:t>
            </a:r>
            <a:br>
              <a:rPr lang="sk-SK" b="1" dirty="0"/>
            </a:br>
            <a:endParaRPr lang="sk-SK" sz="2700" dirty="0">
              <a:solidFill>
                <a:srgbClr val="002060"/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885166" y="5085184"/>
            <a:ext cx="7632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Jaroslava</a:t>
            </a:r>
            <a:r>
              <a:rPr lang="en-GB" dirty="0"/>
              <a:t> </a:t>
            </a:r>
            <a:r>
              <a:rPr lang="en-GB" dirty="0" err="1"/>
              <a:t>Szudi</a:t>
            </a:r>
            <a:r>
              <a:rPr lang="en-GB" dirty="0"/>
              <a:t>, </a:t>
            </a:r>
            <a:r>
              <a:rPr lang="en-GB" dirty="0" err="1"/>
              <a:t>Dijana</a:t>
            </a:r>
            <a:r>
              <a:rPr lang="en-GB" dirty="0"/>
              <a:t> </a:t>
            </a:r>
            <a:r>
              <a:rPr lang="en-GB" dirty="0" err="1"/>
              <a:t>Strbac</a:t>
            </a:r>
            <a:r>
              <a:rPr lang="en-GB" dirty="0"/>
              <a:t>, Viktor Nedovic, Ivanka Popovic, Ralf Koenig </a:t>
            </a:r>
          </a:p>
          <a:p>
            <a:pPr algn="ctr"/>
            <a:r>
              <a:rPr lang="sk-SK" dirty="0"/>
              <a:t>PA7 </a:t>
            </a:r>
            <a:r>
              <a:rPr lang="sk-SK" dirty="0" err="1"/>
              <a:t>Support</a:t>
            </a:r>
            <a:r>
              <a:rPr lang="sk-SK" dirty="0"/>
              <a:t> team</a:t>
            </a:r>
            <a:r>
              <a:rPr lang="en-US" dirty="0"/>
              <a:t> and WG leaders</a:t>
            </a:r>
            <a:endParaRPr lang="sk-SK" dirty="0"/>
          </a:p>
        </p:txBody>
      </p:sp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0" y="-34896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98" y="5966877"/>
            <a:ext cx="7254869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04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295449" y="274637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Objectives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and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Priorities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941630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155575" y="1208539"/>
            <a:ext cx="8741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269776" y="1208539"/>
            <a:ext cx="887422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Project duration: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01/2020 – 12/2022 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(36 months)</a:t>
            </a: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DTP Priority: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PA4. Well governed Danube Region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DTP </a:t>
            </a:r>
            <a:r>
              <a:rPr lang="sk-SK" b="1" kern="0" dirty="0" err="1">
                <a:solidFill>
                  <a:srgbClr val="1F497D"/>
                </a:solidFill>
                <a:cs typeface="Arial"/>
                <a:sym typeface="Arial"/>
              </a:rPr>
              <a:t>Specific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 </a:t>
            </a:r>
            <a:r>
              <a:rPr lang="sk-SK" b="1" kern="0" dirty="0" err="1">
                <a:solidFill>
                  <a:srgbClr val="1F497D"/>
                </a:solidFill>
                <a:cs typeface="Arial"/>
                <a:sym typeface="Arial"/>
              </a:rPr>
              <a:t>Objective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SO4.2 Support to the Governance and </a:t>
            </a:r>
            <a:r>
              <a:rPr lang="en-US" kern="0" dirty="0" err="1">
                <a:solidFill>
                  <a:srgbClr val="1F497D"/>
                </a:solidFill>
                <a:cs typeface="Arial"/>
                <a:sym typeface="Arial"/>
              </a:rPr>
              <a:t>Implem</a:t>
            </a:r>
            <a:r>
              <a:rPr lang="sr-Latn-RS" kern="0" dirty="0">
                <a:solidFill>
                  <a:srgbClr val="1F497D"/>
                </a:solidFill>
                <a:cs typeface="Arial"/>
                <a:sym typeface="Arial"/>
              </a:rPr>
              <a:t>e</a:t>
            </a:r>
            <a:r>
              <a:rPr lang="en-US" kern="0" dirty="0" err="1">
                <a:solidFill>
                  <a:srgbClr val="1F497D"/>
                </a:solidFill>
                <a:cs typeface="Arial"/>
                <a:sym typeface="Arial"/>
              </a:rPr>
              <a:t>ntation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 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of the EUSDR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Project partners: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Slovak Centre of Scientific and Technical Information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(SK)</a:t>
            </a:r>
          </a:p>
          <a:p>
            <a:pPr>
              <a:lnSpc>
                <a:spcPct val="150000"/>
              </a:lnSpc>
            </a:pP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	University of Belgrade (RS)</a:t>
            </a:r>
            <a:endParaRPr lang="sk-SK" sz="2000" b="1" kern="0" dirty="0">
              <a:solidFill>
                <a:srgbClr val="CC0099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Main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aim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according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to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the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Call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announcement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:</a:t>
            </a:r>
            <a:endParaRPr lang="sk-SK" u="sng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b="1" kern="0" dirty="0">
                <a:solidFill>
                  <a:srgbClr val="000000"/>
                </a:solidFill>
                <a:cs typeface="Arial"/>
                <a:sym typeface="Arial"/>
              </a:rPr>
              <a:t>„</a:t>
            </a:r>
            <a:r>
              <a:rPr lang="en-US" b="1" kern="0" dirty="0">
                <a:solidFill>
                  <a:srgbClr val="000000"/>
                </a:solidFill>
                <a:cs typeface="Arial"/>
                <a:sym typeface="Arial"/>
              </a:rPr>
              <a:t>improving the governance system and the capabilities and capacities of public institutions and key actors involved in complex transnational project development to implement the EUSDR in a more effective way</a:t>
            </a:r>
            <a:r>
              <a:rPr lang="sk-SK" b="1" kern="0" dirty="0">
                <a:solidFill>
                  <a:srgbClr val="000000"/>
                </a:solidFill>
                <a:cs typeface="Arial"/>
                <a:sym typeface="Arial"/>
              </a:rPr>
              <a:t>“</a:t>
            </a:r>
            <a:endParaRPr lang="sk-SK" b="1" kern="0" dirty="0">
              <a:solidFill>
                <a:srgbClr val="1F497D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514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295449" y="274637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Methodological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Approach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935129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307975" y="1129296"/>
            <a:ext cx="8510983" cy="5373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M</a:t>
            </a:r>
            <a:r>
              <a:rPr lang="en-US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ain</a:t>
            </a:r>
            <a:r>
              <a:rPr lang="en-US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objective of the project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: </a:t>
            </a:r>
            <a:r>
              <a:rPr lang="en-U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"to ensure the implementation of a stable and effective governance system for </a:t>
            </a:r>
            <a:r>
              <a:rPr lang="sr-Latn-R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EUSDR </a:t>
            </a:r>
            <a:r>
              <a:rPr lang="en-U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PA7</a:t>
            </a:r>
            <a:r>
              <a:rPr lang="sr-Latn-R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“</a:t>
            </a:r>
            <a:endParaRPr lang="sk-SK" sz="2000" i="1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S</a:t>
            </a:r>
            <a:r>
              <a:rPr lang="en-US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pecific</a:t>
            </a:r>
            <a:r>
              <a:rPr lang="en-US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objectives:</a:t>
            </a: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to support the SG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in implementing EUSDR</a:t>
            </a:r>
            <a:r>
              <a:rPr lang="sr-Latn-R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 PA7</a:t>
            </a:r>
            <a:endParaRPr lang="en-US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sr-Latn-R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t</a:t>
            </a: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o support policy development and policy</a:t>
            </a:r>
            <a:r>
              <a:rPr lang="sr-Latn-R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initiatives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as well as usage of cutting edge</a:t>
            </a:r>
            <a:r>
              <a:rPr lang="sr-Latn-R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knowledge (EU/international, as appropriate)</a:t>
            </a:r>
            <a:endParaRPr lang="sr-Latn-RS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to enhance coordination between PA`s actors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and to encourage involvement of key stakeholders in </a:t>
            </a:r>
            <a:r>
              <a:rPr lang="sr-Latn-R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the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 PA7 activities</a:t>
            </a:r>
            <a:endParaRPr lang="sk-SK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k-SK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Work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</a:t>
            </a:r>
            <a:r>
              <a:rPr lang="sk-SK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packages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:</a:t>
            </a: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100" b="1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400" b="1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100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70965" y="5157192"/>
            <a:ext cx="2662362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Management</a:t>
            </a:r>
            <a:r>
              <a:rPr lang="sr-Latn-R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sr-Latn-RS" sz="1600" b="1" dirty="0" err="1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</a:t>
            </a:r>
            <a:r>
              <a:rPr lang="sr-Latn-R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sr-Latn-RS" sz="1600" b="1" dirty="0" err="1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Communication</a:t>
            </a:r>
            <a:endParaRPr lang="sk-SK" sz="16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3139194" y="5157192"/>
            <a:ext cx="2793628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 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6220484" y="5154025"/>
            <a:ext cx="2694361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1929486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155575" y="214091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Work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Packages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(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WPs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)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784061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-183997" y="1753895"/>
            <a:ext cx="3275856" cy="502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r-Latn-R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C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oordination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and facilitation tasks</a:t>
            </a:r>
            <a:r>
              <a:rPr lang="sr-Latn-R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 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s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ound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management of EUSDR related activities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 e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fficient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us</a:t>
            </a:r>
            <a:r>
              <a:rPr lang="sk-SK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age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of resources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s</a:t>
            </a:r>
            <a:r>
              <a:rPr lang="en-US" kern="0">
                <a:solidFill>
                  <a:srgbClr val="1F497D"/>
                </a:solidFill>
                <a:cs typeface="Calibri" pitchFamily="34" charset="0"/>
                <a:sym typeface="Arial"/>
              </a:rPr>
              <a:t>upport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of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better publicity and visibility of PA7 </a:t>
            </a:r>
            <a:endParaRPr lang="sr-Latn-RS" kern="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r-Latn-RS" b="1" u="sng" kern="0" dirty="0" err="1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  <a:sym typeface="Arial"/>
              </a:rPr>
              <a:t>Activities</a:t>
            </a:r>
            <a:r>
              <a:rPr lang="sr-Latn-RS" b="1" u="sng" kern="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  <a:sym typeface="Arial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Project management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Participation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in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relevant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meetings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/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events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Communication setup, Coordination and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Storytelling book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Publicity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and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promotion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endParaRPr lang="sk-SK" b="1" kern="0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746178" y="1706176"/>
            <a:ext cx="3531642" cy="4678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Studies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policy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papers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workshops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and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interventions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on PA7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: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targets, participation in the H2020/Horizon Europe </a:t>
            </a:r>
            <a:r>
              <a:rPr lang="en-U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programme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and RIS3 development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Font typeface="Arial"/>
              <a:buNone/>
            </a:pPr>
            <a:r>
              <a:rPr lang="sr-Latn-RS" sz="1800" b="1" u="sng" dirty="0" err="1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PA7 actions and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recommendations for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DR countries in H2020 and upcoming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Horizon Europe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Analyzing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PA7 </a:t>
            </a:r>
            <a:r>
              <a:rPr lang="sr-Latn-R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actions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0" indent="0">
              <a:buClr>
                <a:srgbClr val="000000"/>
              </a:buClr>
              <a:buFont typeface="Arial"/>
              <a:buNone/>
            </a:pPr>
            <a:endParaRPr lang="sr-Latn-RS" sz="1800" kern="0" dirty="0">
              <a:solidFill>
                <a:srgbClr val="003399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868145" y="1706176"/>
            <a:ext cx="3275856" cy="4678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</a:t>
            </a:r>
            <a:r>
              <a:rPr lang="en-U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trengthen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ing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cooperation with other PAs,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MRSs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relevant EU institutions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and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Quadruple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helix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stakeholders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.</a:t>
            </a:r>
            <a:br>
              <a:rPr lang="sk-SK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</a:br>
            <a:endParaRPr lang="sk-SK" sz="1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Calibri" pitchFamily="34" charset="0"/>
            </a:endParaRP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endParaRPr lang="sk-SK" sz="1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Calibri" pitchFamily="34" charset="0"/>
            </a:endParaRP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b="1" u="sng" dirty="0" err="1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Capitalisation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Strategy - DTP, other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programmes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and </a:t>
            </a:r>
            <a:r>
              <a:rPr lang="sr-Latn-R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MRSs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Cross-cutting actions focused on quadruple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helix cooperation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PA7 working groups revitalization</a:t>
            </a:r>
            <a:endParaRPr lang="sr-Latn-RS" sz="1800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en-US" sz="11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>
              <a:buClr>
                <a:srgbClr val="000000"/>
              </a:buClr>
              <a:buFont typeface="Wingdings" pitchFamily="2" charset="2"/>
              <a:buChar char="Ø"/>
            </a:pPr>
            <a:endParaRPr lang="sr-Latn-RS" sz="1800" kern="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120031" y="1021131"/>
            <a:ext cx="2667800" cy="60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Management and Communication</a:t>
            </a:r>
            <a:endParaRPr lang="sk-SK" sz="14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6" name="Obdĺžnik 15"/>
          <p:cNvSpPr/>
          <p:nvPr/>
        </p:nvSpPr>
        <p:spPr>
          <a:xfrm>
            <a:off x="3033549" y="1017373"/>
            <a:ext cx="3064733" cy="621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</a:t>
            </a:r>
            <a:r>
              <a:rPr lang="sk-SK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8" name="Obdĺžnik 17"/>
          <p:cNvSpPr/>
          <p:nvPr/>
        </p:nvSpPr>
        <p:spPr>
          <a:xfrm>
            <a:off x="6277820" y="1010727"/>
            <a:ext cx="2746149" cy="603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</a:t>
            </a:r>
            <a:b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</a:b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4088733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73715" y="160338"/>
            <a:ext cx="9327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kern="0" dirty="0">
                <a:solidFill>
                  <a:srgbClr val="7030A0"/>
                </a:solidFill>
                <a:cs typeface="Arial"/>
                <a:sym typeface="Arial"/>
              </a:rPr>
              <a:t>Main outputs </a:t>
            </a:r>
            <a:r>
              <a:rPr lang="en-US" sz="2800" b="1" kern="0">
                <a:solidFill>
                  <a:srgbClr val="7030A0"/>
                </a:solidFill>
                <a:cs typeface="Arial"/>
                <a:sym typeface="Arial"/>
              </a:rPr>
              <a:t>in Q1-Q2/2022 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784061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-12583" y="1664416"/>
            <a:ext cx="312539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buFontTx/>
              <a:buChar char="-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Regular </a:t>
            </a: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PA7 team </a:t>
            </a:r>
            <a:r>
              <a:rPr lang="sk-SK" sz="1400" kern="0" dirty="0" err="1">
                <a:solidFill>
                  <a:srgbClr val="002060"/>
                </a:solidFill>
                <a:cs typeface="Arial"/>
                <a:sym typeface="Arial"/>
              </a:rPr>
              <a:t>meetings</a:t>
            </a: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buFontTx/>
              <a:buChar char="-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PA7 reporting for DTP and EC</a:t>
            </a:r>
          </a:p>
          <a:p>
            <a:pPr marL="185738" indent="-185738">
              <a:buFontTx/>
              <a:buChar char="-"/>
            </a:pP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r>
              <a:rPr lang="sk-SK" sz="1400" b="1" kern="0" dirty="0" err="1">
                <a:solidFill>
                  <a:srgbClr val="002060"/>
                </a:solidFill>
                <a:cs typeface="Arial"/>
                <a:sym typeface="Arial"/>
              </a:rPr>
              <a:t>Events</a:t>
            </a:r>
            <a:r>
              <a:rPr lang="sk-SK" sz="1400" b="1" kern="0" dirty="0">
                <a:solidFill>
                  <a:srgbClr val="002060"/>
                </a:solidFill>
                <a:cs typeface="Arial"/>
                <a:sym typeface="Arial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EUSDR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NC+</a:t>
            </a: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PA</a:t>
            </a: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C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s</a:t>
            </a: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meeting in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May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202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2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Slovak NC team and PA4 team meeting</a:t>
            </a: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European Week of regions and cities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,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March  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202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2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endParaRPr lang="en-US" sz="1400" kern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>
                <a:solidFill>
                  <a:srgbClr val="002060"/>
                </a:solidFill>
                <a:cs typeface="Arial"/>
                <a:sym typeface="Arial"/>
              </a:rPr>
              <a:t>PA9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Stakeholders Conference-Young People in Times of Crisis</a:t>
            </a: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r>
              <a:rPr lang="sr-Latn-RS" sz="1400" b="1" kern="0" dirty="0">
                <a:solidFill>
                  <a:srgbClr val="002060"/>
                </a:solidFill>
                <a:cs typeface="Arial"/>
                <a:sym typeface="Arial"/>
              </a:rPr>
              <a:t>Communication and visibility: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News and updates on PA7 website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>
                <a:solidFill>
                  <a:srgbClr val="002060"/>
                </a:solidFill>
                <a:cs typeface="Arial"/>
                <a:sym typeface="Arial"/>
              </a:rPr>
              <a:t>and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>
                <a:solidFill>
                  <a:srgbClr val="002060"/>
                </a:solidFill>
                <a:cs typeface="Arial"/>
                <a:sym typeface="Arial"/>
              </a:rPr>
              <a:t>social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>
                <a:solidFill>
                  <a:srgbClr val="002060"/>
                </a:solidFill>
                <a:cs typeface="Arial"/>
                <a:sym typeface="Arial"/>
              </a:rPr>
              <a:t>media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>
                <a:solidFill>
                  <a:srgbClr val="002060"/>
                </a:solidFill>
                <a:cs typeface="Arial"/>
                <a:sym typeface="Arial"/>
              </a:rPr>
              <a:t>accounts</a:t>
            </a: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Training on better communication and presentation skills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Annual PA7 Newsletter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2060"/>
                </a:solidFill>
                <a:latin typeface="Roboto" panose="02000000000000000000" pitchFamily="2" charset="0"/>
                <a:hlinkClick r:id="rId4"/>
              </a:rPr>
              <a:t>2nd PA7 online stream: Space research </a:t>
            </a: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Work on PA7 story book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Tx/>
              <a:buChar char="-"/>
            </a:pP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buFontTx/>
              <a:buChar char="-"/>
            </a:pP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120031" y="1021131"/>
            <a:ext cx="2945462" cy="60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Management</a:t>
            </a:r>
            <a:r>
              <a:rPr lang="sr-Latn-R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Communication</a:t>
            </a:r>
            <a:endParaRPr lang="sk-SK" sz="14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6" name="Obdĺžnik 15"/>
          <p:cNvSpPr/>
          <p:nvPr/>
        </p:nvSpPr>
        <p:spPr>
          <a:xfrm>
            <a:off x="3245031" y="1017373"/>
            <a:ext cx="2985366" cy="621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</a:t>
            </a:r>
            <a:r>
              <a:rPr lang="sk-SK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8" name="Obdĺžnik 17"/>
          <p:cNvSpPr/>
          <p:nvPr/>
        </p:nvSpPr>
        <p:spPr>
          <a:xfrm>
            <a:off x="6427496" y="1010727"/>
            <a:ext cx="2596473" cy="603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</a:t>
            </a:r>
            <a:b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</a:b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Coordination</a:t>
            </a:r>
          </a:p>
        </p:txBody>
      </p:sp>
      <p:sp>
        <p:nvSpPr>
          <p:cNvPr id="19" name="BlokTextu 18"/>
          <p:cNvSpPr txBox="1"/>
          <p:nvPr/>
        </p:nvSpPr>
        <p:spPr>
          <a:xfrm>
            <a:off x="6190888" y="1662646"/>
            <a:ext cx="296974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85738" algn="l"/>
              </a:tabLst>
            </a:pPr>
            <a:r>
              <a:rPr lang="en-GB" sz="1400" b="1" kern="0" dirty="0">
                <a:solidFill>
                  <a:srgbClr val="002060"/>
                </a:solidFill>
                <a:cs typeface="Arial"/>
                <a:sym typeface="Arial"/>
              </a:rPr>
              <a:t>Events: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85738" algn="l"/>
              </a:tabLst>
            </a:pP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SEED Hub &amp; TRESCA – </a:t>
            </a:r>
            <a:r>
              <a:rPr lang="en-GB" sz="1400" kern="0" dirty="0" err="1">
                <a:solidFill>
                  <a:srgbClr val="002060"/>
                </a:solidFill>
                <a:cs typeface="Arial"/>
                <a:sym typeface="Arial"/>
              </a:rPr>
              <a:t>stategic</a:t>
            </a: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 project meetings 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85738" algn="l"/>
              </a:tabLst>
            </a:pP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V4 meeting focused on better participation in ERA – sharing best practise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85738" algn="l"/>
              </a:tabLst>
            </a:pPr>
            <a:r>
              <a:rPr lang="en-US" sz="1400" b="0" i="0" dirty="0">
                <a:solidFill>
                  <a:srgbClr val="002060"/>
                </a:solidFill>
                <a:effectLst/>
              </a:rPr>
              <a:t>7th Multi-stakeholder Forum on STI for the Sustainable Development Goals</a:t>
            </a:r>
            <a:r>
              <a:rPr lang="sr-Latn-RS" sz="1400" b="0" i="0" dirty="0">
                <a:solidFill>
                  <a:srgbClr val="002060"/>
                </a:solidFill>
                <a:effectLst/>
              </a:rPr>
              <a:t>, UN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85738" algn="l"/>
              </a:tabLst>
            </a:pPr>
            <a:r>
              <a:rPr lang="sr-Latn-RS" sz="1400" dirty="0">
                <a:solidFill>
                  <a:srgbClr val="002060"/>
                </a:solidFill>
              </a:rPr>
              <a:t>RIS4DANU, Kick-off meeting</a:t>
            </a:r>
            <a:endParaRPr lang="en-GB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>
              <a:tabLst>
                <a:tab pos="185738" algn="l"/>
              </a:tabLst>
            </a:pPr>
            <a:endParaRPr lang="en-GB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spcAft>
                <a:spcPts val="600"/>
              </a:spcAft>
              <a:buFontTx/>
              <a:buChar char="-"/>
              <a:tabLst>
                <a:tab pos="185738" algn="l"/>
              </a:tabLst>
            </a:pPr>
            <a:r>
              <a:rPr lang="en-US" sz="1400" kern="0" dirty="0" err="1">
                <a:solidFill>
                  <a:srgbClr val="002060"/>
                </a:solidFill>
                <a:cs typeface="Arial"/>
                <a:sym typeface="Arial"/>
              </a:rPr>
              <a:t>Revitalisation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 process of current PA7 working groups</a:t>
            </a:r>
          </a:p>
          <a:p>
            <a:pPr marL="285750" indent="-285750">
              <a:spcAft>
                <a:spcPts val="600"/>
              </a:spcAft>
              <a:buFontTx/>
              <a:buChar char="-"/>
              <a:tabLst>
                <a:tab pos="185738" algn="l"/>
              </a:tabLst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Newsletter Q1/2022 prepared and distributed by WG on ERA</a:t>
            </a: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>
              <a:tabLst>
                <a:tab pos="185738" algn="l"/>
              </a:tabLst>
            </a:pP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buFontTx/>
              <a:buChar char="-"/>
              <a:tabLst>
                <a:tab pos="185738" algn="l"/>
              </a:tabLst>
            </a:pP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</p:txBody>
      </p:sp>
      <p:sp>
        <p:nvSpPr>
          <p:cNvPr id="20" name="BlokTextu 19"/>
          <p:cNvSpPr txBox="1"/>
          <p:nvPr/>
        </p:nvSpPr>
        <p:spPr>
          <a:xfrm>
            <a:off x="3065493" y="1706177"/>
            <a:ext cx="2975717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Analyisis of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RIS3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s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in the Danube region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 (</a:t>
            </a:r>
            <a:r>
              <a:rPr lang="sr-Latn-RS" sz="1400" kern="0" dirty="0">
                <a:solidFill>
                  <a:srgbClr val="002060"/>
                </a:solidFill>
                <a:cs typeface="Arial"/>
                <a:sym typeface="Arial"/>
              </a:rPr>
              <a:t>survey, report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)</a:t>
            </a:r>
            <a:endParaRPr lang="sr-Latn-RS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 err="1">
                <a:solidFill>
                  <a:srgbClr val="002060"/>
                </a:solidFill>
                <a:cs typeface="Arial"/>
                <a:sym typeface="Arial"/>
              </a:rPr>
              <a:t>Identified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 strategic topics for the pilot EUSDR Flagship labelling</a:t>
            </a: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Preparation of the updated version of PA7 analysis of the targets fulfillment (DR participation in H2020, Erasmus mobilities, cross-publications within DR researchers)</a:t>
            </a:r>
          </a:p>
          <a:p>
            <a:pPr>
              <a:spcAft>
                <a:spcPts val="600"/>
              </a:spcAft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A7B25357-4947-D7F1-AC2A-AA538FC9AF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460" t="16421" r="9033" b="7211"/>
          <a:stretch/>
        </p:blipFill>
        <p:spPr>
          <a:xfrm>
            <a:off x="2931612" y="4409109"/>
            <a:ext cx="3451939" cy="2372348"/>
          </a:xfrm>
          <a:prstGeom prst="rect">
            <a:avLst/>
          </a:prstGeom>
        </p:spPr>
      </p:pic>
      <p:pic>
        <p:nvPicPr>
          <p:cNvPr id="13" name="Obrázok 12">
            <a:extLst>
              <a:ext uri="{FF2B5EF4-FFF2-40B4-BE49-F238E27FC236}">
                <a16:creationId xmlns:a16="http://schemas.microsoft.com/office/drawing/2014/main" id="{61EA428F-98A5-E319-B32A-C18DD9700C1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708" t="14915" r="31261" b="20983"/>
          <a:stretch/>
        </p:blipFill>
        <p:spPr>
          <a:xfrm>
            <a:off x="6817655" y="5018703"/>
            <a:ext cx="1990947" cy="1839297"/>
          </a:xfrm>
          <a:prstGeom prst="rect">
            <a:avLst/>
          </a:prstGeom>
        </p:spPr>
      </p:pic>
      <p:sp>
        <p:nvSpPr>
          <p:cNvPr id="17" name="Šípka: doprava s prúžkami 16">
            <a:extLst>
              <a:ext uri="{FF2B5EF4-FFF2-40B4-BE49-F238E27FC236}">
                <a16:creationId xmlns:a16="http://schemas.microsoft.com/office/drawing/2014/main" id="{CF7AA459-749D-8034-554E-07F3836F8303}"/>
              </a:ext>
            </a:extLst>
          </p:cNvPr>
          <p:cNvSpPr/>
          <p:nvPr/>
        </p:nvSpPr>
        <p:spPr>
          <a:xfrm>
            <a:off x="2858674" y="5983957"/>
            <a:ext cx="364485" cy="23538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1" name="Šípka: doprava s prúžkami 20">
            <a:extLst>
              <a:ext uri="{FF2B5EF4-FFF2-40B4-BE49-F238E27FC236}">
                <a16:creationId xmlns:a16="http://schemas.microsoft.com/office/drawing/2014/main" id="{927095EC-E01A-F9B1-A3BA-E4C303CED6A3}"/>
              </a:ext>
            </a:extLst>
          </p:cNvPr>
          <p:cNvSpPr/>
          <p:nvPr/>
        </p:nvSpPr>
        <p:spPr>
          <a:xfrm rot="5400000">
            <a:off x="6560574" y="5083255"/>
            <a:ext cx="364485" cy="23538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4563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461175" y="2132856"/>
            <a:ext cx="8221649" cy="1296144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</a:p>
        </p:txBody>
      </p:sp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32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946</TotalTime>
  <Words>693</Words>
  <Application>Microsoft Office PowerPoint</Application>
  <PresentationFormat>Prezentácia na obrazovke (4:3)</PresentationFormat>
  <Paragraphs>92</Paragraphs>
  <Slides>6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8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6</vt:i4>
      </vt:variant>
    </vt:vector>
  </HeadingPairs>
  <TitlesOfParts>
    <vt:vector size="16" baseType="lpstr">
      <vt:lpstr>Arial</vt:lpstr>
      <vt:lpstr>Bookman Old Style</vt:lpstr>
      <vt:lpstr>Calibri</vt:lpstr>
      <vt:lpstr>Gill Sans MT</vt:lpstr>
      <vt:lpstr>Roboto</vt:lpstr>
      <vt:lpstr>Times New Roman</vt:lpstr>
      <vt:lpstr>Wingdings</vt:lpstr>
      <vt:lpstr>Wingdings 3</vt:lpstr>
      <vt:lpstr>Pôvod</vt:lpstr>
      <vt:lpstr>Office Theme</vt:lpstr>
      <vt:lpstr>PA7 activities in Q1-Q2/2022 </vt:lpstr>
      <vt:lpstr> </vt:lpstr>
      <vt:lpstr> </vt:lpstr>
      <vt:lpstr> </vt:lpstr>
      <vt:lpstr> 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ari sz</cp:lastModifiedBy>
  <cp:revision>302</cp:revision>
  <cp:lastPrinted>2016-02-10T14:43:06Z</cp:lastPrinted>
  <dcterms:created xsi:type="dcterms:W3CDTF">2015-12-01T15:20:12Z</dcterms:created>
  <dcterms:modified xsi:type="dcterms:W3CDTF">2022-06-22T19:07:13Z</dcterms:modified>
</cp:coreProperties>
</file>